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1CFD1"/>
    <a:srgbClr val="44C1C3"/>
    <a:srgbClr val="BDD7EE"/>
    <a:srgbClr val="8FAADC"/>
    <a:srgbClr val="000F2E"/>
    <a:srgbClr val="B4C7E7"/>
    <a:srgbClr val="ADB9CA"/>
    <a:srgbClr val="CDEEEF"/>
    <a:srgbClr val="001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0" d="100"/>
          <a:sy n="70" d="100"/>
        </p:scale>
        <p:origin x="2022" y="228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904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3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23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80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74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730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17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70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74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56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73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91AF-8024-4525-8818-9171ABF8030A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E02D-6427-4891-BB6B-0B810596ED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459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화살표: 오각형 53">
            <a:extLst>
              <a:ext uri="{FF2B5EF4-FFF2-40B4-BE49-F238E27FC236}">
                <a16:creationId xmlns:a16="http://schemas.microsoft.com/office/drawing/2014/main" id="{963AC3BA-E64E-4D35-BA86-97811FB278FD}"/>
              </a:ext>
            </a:extLst>
          </p:cNvPr>
          <p:cNvSpPr/>
          <p:nvPr/>
        </p:nvSpPr>
        <p:spPr>
          <a:xfrm rot="10800000">
            <a:off x="-1767470" y="-276240"/>
            <a:ext cx="9399662" cy="3037837"/>
          </a:xfrm>
          <a:prstGeom prst="homePlate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4483100" algn="l"/>
              </a:tabLst>
            </a:pPr>
            <a:endParaRPr lang="ko-KR" altLang="en-US" dirty="0"/>
          </a:p>
        </p:txBody>
      </p:sp>
      <p:sp>
        <p:nvSpPr>
          <p:cNvPr id="51" name="다이아몬드 50">
            <a:extLst>
              <a:ext uri="{FF2B5EF4-FFF2-40B4-BE49-F238E27FC236}">
                <a16:creationId xmlns:a16="http://schemas.microsoft.com/office/drawing/2014/main" id="{0D3E91CD-3D60-4A0D-93BB-45026572BE73}"/>
              </a:ext>
            </a:extLst>
          </p:cNvPr>
          <p:cNvSpPr/>
          <p:nvPr/>
        </p:nvSpPr>
        <p:spPr>
          <a:xfrm>
            <a:off x="-485997" y="-1532688"/>
            <a:ext cx="2482573" cy="2482573"/>
          </a:xfrm>
          <a:prstGeom prst="diamond">
            <a:avLst/>
          </a:prstGeom>
          <a:solidFill>
            <a:srgbClr val="00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화살표: 오각형 16">
            <a:extLst>
              <a:ext uri="{FF2B5EF4-FFF2-40B4-BE49-F238E27FC236}">
                <a16:creationId xmlns:a16="http://schemas.microsoft.com/office/drawing/2014/main" id="{65BF6CCE-D05D-4489-8A5E-895D563C69B8}"/>
              </a:ext>
            </a:extLst>
          </p:cNvPr>
          <p:cNvSpPr/>
          <p:nvPr/>
        </p:nvSpPr>
        <p:spPr>
          <a:xfrm rot="10800000">
            <a:off x="518363" y="-285395"/>
            <a:ext cx="7113829" cy="3082116"/>
          </a:xfrm>
          <a:prstGeom prst="homePlate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4483100" algn="l"/>
              </a:tabLst>
            </a:pP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F0C7171-EAF9-4381-B7C2-A80C9B4E1D3F}"/>
              </a:ext>
            </a:extLst>
          </p:cNvPr>
          <p:cNvSpPr txBox="1"/>
          <p:nvPr/>
        </p:nvSpPr>
        <p:spPr>
          <a:xfrm>
            <a:off x="1796673" y="305066"/>
            <a:ext cx="6341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Tech-Bridge(</a:t>
            </a:r>
            <a:r>
              <a:rPr lang="ko-KR" altLang="en-US" sz="3200" b="1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에너지</a:t>
            </a:r>
            <a:r>
              <a:rPr lang="en-US" altLang="ko-KR" sz="3200" b="1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3200" b="1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강좌</a:t>
            </a:r>
            <a:endParaRPr lang="en-US" altLang="ko-KR" sz="3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-12652" y="1261836"/>
            <a:ext cx="6870652" cy="1141473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주제</a:t>
            </a:r>
            <a:r>
              <a:rPr lang="en-US" altLang="ko-KR" sz="2800" b="1" dirty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| </a:t>
            </a:r>
            <a:r>
              <a:rPr lang="ko-KR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리튬 </a:t>
            </a:r>
            <a:r>
              <a:rPr lang="en-US" altLang="ko-K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ko-KR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차 전지</a:t>
            </a:r>
            <a:r>
              <a:rPr lang="en-US" altLang="ko-K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ko-KR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무엇을 해야 하나</a:t>
            </a:r>
            <a:r>
              <a:rPr lang="en-US" altLang="ko-KR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ko-KR" altLang="ko-KR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F6B9C847-BEC8-450B-A36B-EE176E3116EF}"/>
              </a:ext>
            </a:extLst>
          </p:cNvPr>
          <p:cNvSpPr/>
          <p:nvPr/>
        </p:nvSpPr>
        <p:spPr>
          <a:xfrm>
            <a:off x="1796673" y="2438434"/>
            <a:ext cx="5073979" cy="332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500" b="1" u="sng" dirty="0">
                <a:solidFill>
                  <a:srgbClr val="71CFD1"/>
                </a:solidFill>
                <a:latin typeface="+mj-ea"/>
                <a:ea typeface="+mj-ea"/>
              </a:rPr>
              <a:t>일시</a:t>
            </a:r>
            <a:r>
              <a:rPr lang="en-US" altLang="ko-KR" sz="1500" b="1" u="sng" dirty="0">
                <a:solidFill>
                  <a:srgbClr val="71CFD1"/>
                </a:solidFill>
                <a:latin typeface="+mj-ea"/>
                <a:ea typeface="+mj-ea"/>
              </a:rPr>
              <a:t>/</a:t>
            </a:r>
            <a:r>
              <a:rPr lang="ko-KR" altLang="en-US" sz="1500" b="1" u="sng" dirty="0">
                <a:solidFill>
                  <a:srgbClr val="71CFD1"/>
                </a:solidFill>
                <a:latin typeface="+mj-ea"/>
                <a:ea typeface="+mj-ea"/>
              </a:rPr>
              <a:t>장소</a:t>
            </a:r>
            <a:r>
              <a:rPr lang="en-US" altLang="ko-KR" sz="1500" b="1" u="sng" dirty="0">
                <a:solidFill>
                  <a:srgbClr val="71CFD1"/>
                </a:solidFill>
                <a:latin typeface="+mj-ea"/>
                <a:ea typeface="+mj-ea"/>
              </a:rPr>
              <a:t>: 2022.06.02.(</a:t>
            </a:r>
            <a:r>
              <a:rPr lang="ko-KR" altLang="en-US" sz="1500" b="1" u="sng" dirty="0">
                <a:solidFill>
                  <a:srgbClr val="71CFD1"/>
                </a:solidFill>
                <a:latin typeface="+mj-ea"/>
                <a:ea typeface="+mj-ea"/>
              </a:rPr>
              <a:t>목</a:t>
            </a:r>
            <a:r>
              <a:rPr lang="en-US" altLang="ko-KR" sz="1500" b="1" u="sng" dirty="0">
                <a:solidFill>
                  <a:srgbClr val="71CFD1"/>
                </a:solidFill>
                <a:latin typeface="+mj-ea"/>
                <a:ea typeface="+mj-ea"/>
              </a:rPr>
              <a:t>) 16:00~17:30 / </a:t>
            </a:r>
            <a:r>
              <a:rPr lang="en-US" altLang="ko-KR" sz="1500" b="1" u="sng" dirty="0" smtClean="0">
                <a:solidFill>
                  <a:srgbClr val="71CFD1"/>
                </a:solidFill>
                <a:latin typeface="+mj-ea"/>
                <a:ea typeface="+mj-ea"/>
              </a:rPr>
              <a:t>104</a:t>
            </a:r>
            <a:r>
              <a:rPr lang="ko-KR" altLang="en-US" sz="1500" b="1" u="sng" dirty="0" smtClean="0">
                <a:solidFill>
                  <a:srgbClr val="71CFD1"/>
                </a:solidFill>
                <a:latin typeface="+mj-ea"/>
                <a:ea typeface="+mj-ea"/>
              </a:rPr>
              <a:t>동 </a:t>
            </a:r>
            <a:r>
              <a:rPr lang="en-US" altLang="ko-KR" sz="1500" b="1" u="sng" dirty="0" smtClean="0">
                <a:solidFill>
                  <a:srgbClr val="71CFD1"/>
                </a:solidFill>
                <a:latin typeface="+mj-ea"/>
                <a:ea typeface="+mj-ea"/>
              </a:rPr>
              <a:t>E208</a:t>
            </a:r>
            <a:endParaRPr lang="en-US" altLang="ko-KR" sz="1500" b="1" u="sng" dirty="0">
              <a:solidFill>
                <a:srgbClr val="71CFD1"/>
              </a:solidFill>
              <a:latin typeface="+mj-ea"/>
              <a:ea typeface="+mj-ea"/>
            </a:endParaRPr>
          </a:p>
        </p:txBody>
      </p:sp>
      <p:sp>
        <p:nvSpPr>
          <p:cNvPr id="52" name="다이아몬드 51">
            <a:extLst>
              <a:ext uri="{FF2B5EF4-FFF2-40B4-BE49-F238E27FC236}">
                <a16:creationId xmlns:a16="http://schemas.microsoft.com/office/drawing/2014/main" id="{EC51CB9A-2C62-4A56-9A07-03FDA33884F2}"/>
              </a:ext>
            </a:extLst>
          </p:cNvPr>
          <p:cNvSpPr/>
          <p:nvPr/>
        </p:nvSpPr>
        <p:spPr>
          <a:xfrm>
            <a:off x="-1767468" y="-248958"/>
            <a:ext cx="2482573" cy="2482573"/>
          </a:xfrm>
          <a:prstGeom prst="diamond">
            <a:avLst/>
          </a:prstGeom>
          <a:solidFill>
            <a:srgbClr val="44C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6" name="그림 35" descr="텍스트이(가) 표시된 사진&#10;&#10;높은 신뢰도로 생성된 설명">
            <a:extLst>
              <a:ext uri="{FF2B5EF4-FFF2-40B4-BE49-F238E27FC236}">
                <a16:creationId xmlns:a16="http://schemas.microsoft.com/office/drawing/2014/main" id="{F31943B4-85D7-4D1A-9C51-394B24D5D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56" y="91574"/>
            <a:ext cx="1278669" cy="960241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0" y="2907770"/>
            <a:ext cx="6870652" cy="6906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lnSpc>
                <a:spcPct val="150000"/>
              </a:lnSpc>
            </a:pPr>
            <a:r>
              <a:rPr lang="ko-KR" altLang="en-US" sz="20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내용 </a:t>
            </a:r>
            <a:r>
              <a:rPr lang="en-US" altLang="ko-KR" sz="20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</a:t>
            </a:r>
            <a:r>
              <a:rPr lang="en-US" altLang="ko-KR" sz="24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ko-KR" alt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리튬</a:t>
            </a:r>
            <a:r>
              <a:rPr lang="en-US" altLang="ko-KR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ko-KR" alt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차 전지 산업계 동향</a:t>
            </a:r>
            <a:endParaRPr lang="en-US" altLang="ko-KR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latinLnBrk="0">
              <a:lnSpc>
                <a:spcPct val="150000"/>
              </a:lnSpc>
            </a:pPr>
            <a:r>
              <a:rPr lang="en-US" altLang="ko-KR" sz="24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ko-KR" alt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학교와 연계를 위한 리튬 이차 전지 </a:t>
            </a:r>
            <a:r>
              <a:rPr lang="en-US" altLang="ko-KR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</a:t>
            </a:r>
          </a:p>
          <a:p>
            <a:pPr algn="ctr" latinLnBrk="0">
              <a:lnSpc>
                <a:spcPct val="150000"/>
              </a:lnSpc>
            </a:pPr>
            <a:r>
              <a:rPr lang="en-US" altLang="ko-KR" sz="24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ko-KR" alt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회사에서 바라보는 리튬 이차 전지</a:t>
            </a:r>
            <a:endParaRPr lang="en-US" altLang="ko-KR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latinLnBrk="0">
              <a:lnSpc>
                <a:spcPct val="150000"/>
              </a:lnSpc>
            </a:pPr>
            <a:endParaRPr lang="en-US" altLang="ko-KR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latinLnBrk="0">
              <a:lnSpc>
                <a:spcPct val="150000"/>
              </a:lnSpc>
            </a:pPr>
            <a:endParaRPr lang="en-US" altLang="ko-KR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latinLnBrk="0">
              <a:lnSpc>
                <a:spcPct val="150000"/>
              </a:lnSpc>
            </a:pPr>
            <a:endParaRPr lang="en-US" altLang="ko-KR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latinLnBrk="0">
              <a:lnSpc>
                <a:spcPct val="150000"/>
              </a:lnSpc>
            </a:pPr>
            <a:endParaRPr lang="en-US" altLang="ko-KR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latinLnBrk="0">
              <a:lnSpc>
                <a:spcPct val="150000"/>
              </a:lnSpc>
            </a:pPr>
            <a:endParaRPr lang="en-US" altLang="ko-KR" sz="13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강사 </a:t>
            </a:r>
            <a:r>
              <a:rPr lang="en-US" altLang="ko-KR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</a:t>
            </a:r>
            <a:r>
              <a:rPr lang="ko-KR" altLang="en-US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박기수</a:t>
            </a:r>
            <a:r>
              <a:rPr lang="ko-KR" alt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 ON </a:t>
            </a:r>
            <a:r>
              <a:rPr lang="ko-KR" alt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배터리 연구원</a:t>
            </a:r>
            <a:r>
              <a:rPr lang="en-US" altLang="ko-KR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cell</a:t>
            </a:r>
            <a:r>
              <a:rPr lang="ko-KR" alt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개발 실장</a:t>
            </a:r>
            <a:endParaRPr lang="en-US" altLang="ko-KR" sz="1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경력 </a:t>
            </a:r>
            <a:r>
              <a:rPr lang="en-US" altLang="ko-KR" sz="16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</a:t>
            </a:r>
            <a:r>
              <a:rPr lang="en-US" altLang="ko-KR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2005</a:t>
            </a:r>
            <a:r>
              <a:rPr lang="ko-KR" alt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</a:t>
            </a:r>
            <a:r>
              <a:rPr lang="en-US" altLang="ko-KR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ko-KR" alt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전북대학교 화학공학과 박사</a:t>
            </a:r>
            <a:endParaRPr lang="en-US" altLang="ko-KR" sz="1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2005~2012</a:t>
            </a:r>
            <a:r>
              <a:rPr lang="ko-KR" alt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</a:t>
            </a:r>
            <a:r>
              <a:rPr lang="en-US" altLang="ko-KR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ko-KR" alt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삼성</a:t>
            </a:r>
            <a:r>
              <a:rPr lang="en-US" altLang="ko-KR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SDI</a:t>
            </a:r>
          </a:p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2012~</a:t>
            </a:r>
            <a:r>
              <a:rPr lang="ko-KR" alt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현재</a:t>
            </a:r>
            <a:r>
              <a:rPr lang="en-US" altLang="ko-KR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SK ON</a:t>
            </a:r>
          </a:p>
          <a:p>
            <a:pPr algn="ctr">
              <a:lnSpc>
                <a:spcPct val="150000"/>
              </a:lnSpc>
            </a:pPr>
            <a:endParaRPr lang="en-US" altLang="ko-KR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en-US" altLang="ko-KR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73B6863A-BBCC-41EE-8047-5238022902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04" r="6227"/>
          <a:stretch/>
        </p:blipFill>
        <p:spPr>
          <a:xfrm>
            <a:off x="2313011" y="4921168"/>
            <a:ext cx="2219325" cy="2194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383BBCA-F210-46C8-9455-73B35BA3A7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17034" flipV="1">
            <a:off x="1959892" y="5045689"/>
            <a:ext cx="1026912" cy="213773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49331A9-734B-4796-B119-A3B313EA6A2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737" y="8420625"/>
            <a:ext cx="2485178" cy="147516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8FECAA3C-0806-4F11-89ED-F4CA6C4191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17034" flipV="1">
            <a:off x="3858544" y="6806513"/>
            <a:ext cx="1026912" cy="21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6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1402</TotalTime>
  <Words>85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HY헤드라인M</vt:lpstr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신예진(에너지및화학공학부 행정실)</dc:creator>
  <cp:lastModifiedBy>(직원) 백아형 (에너지화학공학과 행정실)</cp:lastModifiedBy>
  <cp:revision>114</cp:revision>
  <cp:lastPrinted>2022-05-16T01:49:14Z</cp:lastPrinted>
  <dcterms:created xsi:type="dcterms:W3CDTF">2018-05-03T00:35:17Z</dcterms:created>
  <dcterms:modified xsi:type="dcterms:W3CDTF">2022-05-16T01:49:46Z</dcterms:modified>
</cp:coreProperties>
</file>